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Raleway"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font" Target="fonts/font6.fntdata" /><Relationship Id="rId3" Type="http://schemas.openxmlformats.org/officeDocument/2006/relationships/slide" Target="slides/slide2.xml" /><Relationship Id="rId21"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notesMaster" Target="notesMasters/notesMaster1.xml" /><Relationship Id="rId17" Type="http://schemas.openxmlformats.org/officeDocument/2006/relationships/font" Target="fonts/font5.fntdata" /><Relationship Id="rId2" Type="http://schemas.openxmlformats.org/officeDocument/2006/relationships/slide" Target="slides/slide1.xml" /><Relationship Id="rId16" Type="http://schemas.openxmlformats.org/officeDocument/2006/relationships/font" Target="fonts/font4.fntdata" /><Relationship Id="rId20" Type="http://schemas.openxmlformats.org/officeDocument/2006/relationships/font" Target="fonts/font8.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font" Target="fonts/font3.fntdata" /><Relationship Id="rId23"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font" Target="fonts/font7.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 Id="rId22"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b9a0b074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2363054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251bb473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d251bb47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65474a9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b9a0b074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23630543_1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b9a0b074_1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0.xml" /><Relationship Id="rId1" Type="http://schemas.openxmlformats.org/officeDocument/2006/relationships/slideLayout" Target="../slideLayouts/slideLayout11.xml" /><Relationship Id="rId4" Type="http://schemas.openxmlformats.org/officeDocument/2006/relationships/image" Target="../media/image4.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1.xml" /><Relationship Id="rId4" Type="http://schemas.openxmlformats.org/officeDocument/2006/relationships/image" Target="../media/image2.png"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11.xml" /><Relationship Id="rId5" Type="http://schemas.openxmlformats.org/officeDocument/2006/relationships/image" Target="../media/image5.jpg" /><Relationship Id="rId4" Type="http://schemas.openxmlformats.org/officeDocument/2006/relationships/image" Target="../media/image4.png"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4.xml" /><Relationship Id="rId1" Type="http://schemas.openxmlformats.org/officeDocument/2006/relationships/slideLayout" Target="../slideLayouts/slideLayout7.xml" /><Relationship Id="rId5" Type="http://schemas.openxmlformats.org/officeDocument/2006/relationships/image" Target="../media/image6.jpg" /><Relationship Id="rId4" Type="http://schemas.openxmlformats.org/officeDocument/2006/relationships/image" Target="../media/image4.png" /></Relationships>
</file>

<file path=ppt/slides/_rels/slide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5.xml" /><Relationship Id="rId1" Type="http://schemas.openxmlformats.org/officeDocument/2006/relationships/slideLayout" Target="../slideLayouts/slideLayout7.xml" /><Relationship Id="rId5" Type="http://schemas.openxmlformats.org/officeDocument/2006/relationships/image" Target="../media/image7.jpg" /><Relationship Id="rId4" Type="http://schemas.openxmlformats.org/officeDocument/2006/relationships/image" Target="../media/image4.png" /></Relationships>
</file>

<file path=ppt/slides/_rels/slide6.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notesSlide" Target="../notesSlides/notesSlide6.xml" /><Relationship Id="rId1" Type="http://schemas.openxmlformats.org/officeDocument/2006/relationships/slideLayout" Target="../slideLayouts/slideLayout8.xml" /><Relationship Id="rId6" Type="http://schemas.openxmlformats.org/officeDocument/2006/relationships/image" Target="../media/image9.jpg" /><Relationship Id="rId5" Type="http://schemas.openxmlformats.org/officeDocument/2006/relationships/image" Target="../media/image4.png" /><Relationship Id="rId4" Type="http://schemas.openxmlformats.org/officeDocument/2006/relationships/image" Target="../media/image3.png" /></Relationships>
</file>

<file path=ppt/slides/_rels/slide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7.xml" /><Relationship Id="rId1" Type="http://schemas.openxmlformats.org/officeDocument/2006/relationships/slideLayout" Target="../slideLayouts/slideLayout11.xml" /><Relationship Id="rId4" Type="http://schemas.openxmlformats.org/officeDocument/2006/relationships/image" Target="../media/image4.png" /></Relationships>
</file>

<file path=ppt/slides/_rels/slide8.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8.xml" /><Relationship Id="rId1" Type="http://schemas.openxmlformats.org/officeDocument/2006/relationships/slideLayout" Target="../slideLayouts/slideLayout6.xml" /><Relationship Id="rId6" Type="http://schemas.openxmlformats.org/officeDocument/2006/relationships/image" Target="../media/image11.jpg" /><Relationship Id="rId5" Type="http://schemas.openxmlformats.org/officeDocument/2006/relationships/image" Target="../media/image4.png" /><Relationship Id="rId4" Type="http://schemas.openxmlformats.org/officeDocument/2006/relationships/image" Target="../media/image3.png" /></Relationships>
</file>

<file path=ppt/slides/_rels/slide9.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notesSlide" Target="../notesSlides/notesSlide9.xml" /><Relationship Id="rId1" Type="http://schemas.openxmlformats.org/officeDocument/2006/relationships/slideLayout" Target="../slideLayouts/slideLayout8.xml" /><Relationship Id="rId6" Type="http://schemas.openxmlformats.org/officeDocument/2006/relationships/image" Target="../media/image13.jpg" /><Relationship Id="rId5" Type="http://schemas.openxmlformats.org/officeDocument/2006/relationships/image" Target="../media/image4.png" /><Relationship Id="rId4"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90275" y="696400"/>
            <a:ext cx="5400300" cy="22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rPr>
              <a:t>C0llege of Technology Pantnagar</a:t>
            </a:r>
            <a:endParaRPr sz="1800">
              <a:solidFill>
                <a:srgbClr val="000000"/>
              </a:solidFill>
            </a:endParaRPr>
          </a:p>
          <a:p>
            <a:pPr marL="0" lvl="0" indent="0" algn="l" rtl="0">
              <a:spcBef>
                <a:spcPts val="0"/>
              </a:spcBef>
              <a:spcAft>
                <a:spcPts val="0"/>
              </a:spcAft>
              <a:buNone/>
            </a:pPr>
            <a:endParaRPr sz="2200">
              <a:solidFill>
                <a:srgbClr val="000000"/>
              </a:solidFill>
            </a:endParaRPr>
          </a:p>
          <a:p>
            <a:pPr marL="0" lvl="0" indent="0" algn="l" rtl="0">
              <a:spcBef>
                <a:spcPts val="0"/>
              </a:spcBef>
              <a:spcAft>
                <a:spcPts val="0"/>
              </a:spcAft>
              <a:buNone/>
            </a:pPr>
            <a:r>
              <a:rPr lang="en" sz="1800">
                <a:solidFill>
                  <a:srgbClr val="000000"/>
                </a:solidFill>
              </a:rPr>
              <a:t>Topic-8 mega construction project in india watch out for 2023</a:t>
            </a:r>
            <a:endParaRPr sz="1800">
              <a:solidFill>
                <a:srgbClr val="000000"/>
              </a:solidFill>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Submitted by -Dixa</a:t>
            </a:r>
            <a:endParaRPr>
              <a:solidFill>
                <a:srgbClr val="000000"/>
              </a:solidFill>
            </a:endParaRPr>
          </a:p>
          <a:p>
            <a:pPr marL="0" lvl="0" indent="0" algn="l" rtl="0">
              <a:spcBef>
                <a:spcPts val="0"/>
              </a:spcBef>
              <a:spcAft>
                <a:spcPts val="0"/>
              </a:spcAft>
              <a:buNone/>
            </a:pPr>
            <a:r>
              <a:rPr lang="en">
                <a:solidFill>
                  <a:srgbClr val="000000"/>
                </a:solidFill>
              </a:rPr>
              <a:t>Id-54829</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pic>
        <p:nvPicPr>
          <p:cNvPr id="157" name="Google Shape;157;p2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158" name="Google Shape;158;p22"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59" name="Google Shape;159;p22"/>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160" name="Google Shape;160;p22"/>
          <p:cNvSpPr txBox="1">
            <a:spLocks noGrp="1"/>
          </p:cNvSpPr>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aleway"/>
              <a:ea typeface="Raleway"/>
              <a:cs typeface="Raleway"/>
              <a:sym typeface="Raleway"/>
            </a:endParaRPr>
          </a:p>
          <a:p>
            <a:pPr marL="457200" lvl="0" indent="0" algn="l" rtl="0">
              <a:spcBef>
                <a:spcPts val="1600"/>
              </a:spcBef>
              <a:spcAft>
                <a:spcPts val="0"/>
              </a:spcAft>
              <a:buNone/>
            </a:pPr>
            <a:endParaRPr sz="1400" b="1">
              <a:solidFill>
                <a:schemeClr val="dk1"/>
              </a:solidFill>
              <a:latin typeface="Raleway"/>
              <a:ea typeface="Raleway"/>
              <a:cs typeface="Raleway"/>
              <a:sym typeface="Raleway"/>
            </a:endParaRPr>
          </a:p>
          <a:p>
            <a:pPr marL="0" lvl="0" indent="0" algn="l" rtl="0">
              <a:spcBef>
                <a:spcPts val="1000"/>
              </a:spcBef>
              <a:spcAft>
                <a:spcPts val="1000"/>
              </a:spcAft>
              <a:buNone/>
            </a:pPr>
            <a:r>
              <a:rPr lang="en" sz="1400" b="1">
                <a:solidFill>
                  <a:schemeClr val="dk1"/>
                </a:solidFill>
                <a:latin typeface="Raleway"/>
                <a:ea typeface="Raleway"/>
                <a:cs typeface="Raleway"/>
                <a:sym typeface="Raleway"/>
              </a:rPr>
              <a:t>                </a:t>
            </a:r>
            <a:r>
              <a:rPr lang="en" sz="2300" b="1">
                <a:solidFill>
                  <a:schemeClr val="dk1"/>
                </a:solidFill>
                <a:latin typeface="Raleway"/>
                <a:ea typeface="Raleway"/>
                <a:cs typeface="Raleway"/>
                <a:sym typeface="Raleway"/>
              </a:rPr>
              <a:t>THANK YOU</a:t>
            </a:r>
            <a:br>
              <a:rPr lang="en" sz="1400">
                <a:latin typeface="Raleway"/>
                <a:ea typeface="Raleway"/>
                <a:cs typeface="Raleway"/>
                <a:sym typeface="Raleway"/>
              </a:rPr>
            </a:br>
            <a:r>
              <a:rPr lang="en" sz="1200">
                <a:latin typeface="Raleway"/>
                <a:ea typeface="Raleway"/>
                <a:cs typeface="Raleway"/>
                <a:sym typeface="Raleway"/>
              </a:rPr>
              <a:t>\</a:t>
            </a:r>
            <a:endParaRPr sz="12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820550" y="712150"/>
            <a:ext cx="7914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900">
                <a:solidFill>
                  <a:schemeClr val="dk1"/>
                </a:solidFill>
              </a:rPr>
              <a:t>NARMADA VALLEY DEVELOPMENT </a:t>
            </a:r>
            <a:r>
              <a:rPr lang="en" sz="1800">
                <a:solidFill>
                  <a:schemeClr val="dk1"/>
                </a:solidFill>
              </a:rPr>
              <a:t>PROJECT</a:t>
            </a:r>
            <a:endParaRPr sz="400"/>
          </a:p>
        </p:txBody>
      </p:sp>
      <p:sp>
        <p:nvSpPr>
          <p:cNvPr id="79" name="Google Shape;79;p14"/>
          <p:cNvSpPr txBox="1">
            <a:spLocks noGrp="1"/>
          </p:cNvSpPr>
          <p:nvPr>
            <p:ph type="title" idx="4294967295"/>
          </p:nvPr>
        </p:nvSpPr>
        <p:spPr>
          <a:xfrm>
            <a:off x="631625" y="1480150"/>
            <a:ext cx="6570900" cy="2554200"/>
          </a:xfrm>
          <a:prstGeom prst="rect">
            <a:avLst/>
          </a:prstGeom>
        </p:spPr>
        <p:txBody>
          <a:bodyPr spcFirstLastPara="1" wrap="square" lIns="91425" tIns="91425" rIns="0" bIns="91425" anchor="t" anchorCtr="0">
            <a:noAutofit/>
          </a:bodyPr>
          <a:lstStyle/>
          <a:p>
            <a:pPr marL="0" marR="0" lvl="0" indent="0" algn="just" rtl="0">
              <a:lnSpc>
                <a:spcPct val="115000"/>
              </a:lnSpc>
              <a:spcBef>
                <a:spcPts val="0"/>
              </a:spcBef>
              <a:spcAft>
                <a:spcPts val="0"/>
              </a:spcAft>
              <a:buNone/>
            </a:pPr>
            <a:r>
              <a:rPr lang="en" sz="1600">
                <a:latin typeface="Lato"/>
                <a:ea typeface="Lato"/>
                <a:cs typeface="Lato"/>
                <a:sym typeface="Lato"/>
              </a:rPr>
              <a:t>The project involves constructing a series of dams and canals  along the river basin to generate electricity and provide irrigation and drinking water .Sardar Sarover dam ,1450MW hydroelectric project dam ,is also part of NVD project.</a:t>
            </a:r>
            <a:endParaRPr sz="1600">
              <a:latin typeface="Lato"/>
              <a:ea typeface="Lato"/>
              <a:cs typeface="Lato"/>
              <a:sym typeface="Lato"/>
            </a:endParaRPr>
          </a:p>
          <a:p>
            <a:pPr marL="0" lvl="0" indent="0" algn="just" rtl="0">
              <a:lnSpc>
                <a:spcPct val="115000"/>
              </a:lnSpc>
              <a:spcBef>
                <a:spcPts val="1600"/>
              </a:spcBef>
              <a:spcAft>
                <a:spcPts val="1600"/>
              </a:spcAft>
              <a:buNone/>
            </a:pPr>
            <a:endParaRPr sz="1600">
              <a:latin typeface="Lato"/>
              <a:ea typeface="Lato"/>
              <a:cs typeface="Lato"/>
              <a:sym typeface="Lato"/>
            </a:endParaRPr>
          </a:p>
        </p:txBody>
      </p:sp>
      <p:pic>
        <p:nvPicPr>
          <p:cNvPr id="80" name="Google Shape;80;p14" descr="Book titled, &quot;Made To Stick,&quot; standing on its side"/>
          <p:cNvPicPr preferRelativeResize="0"/>
          <p:nvPr/>
        </p:nvPicPr>
        <p:blipFill>
          <a:blip r:embed="rId3">
            <a:alphaModFix/>
          </a:blip>
          <a:stretch>
            <a:fillRect/>
          </a:stretch>
        </p:blipFill>
        <p:spPr>
          <a:xfrm>
            <a:off x="7343776" y="2804523"/>
            <a:ext cx="1572275" cy="2051328"/>
          </a:xfrm>
          <a:prstGeom prst="rect">
            <a:avLst/>
          </a:prstGeom>
          <a:noFill/>
          <a:ln>
            <a:noFill/>
          </a:ln>
        </p:spPr>
      </p:pic>
      <p:pic>
        <p:nvPicPr>
          <p:cNvPr id="81" name="Google Shape;81;p14"/>
          <p:cNvPicPr preferRelativeResize="0"/>
          <p:nvPr/>
        </p:nvPicPr>
        <p:blipFill>
          <a:blip r:embed="rId4">
            <a:alphaModFix/>
          </a:blip>
          <a:stretch>
            <a:fillRect/>
          </a:stretch>
        </p:blipFill>
        <p:spPr>
          <a:xfrm>
            <a:off x="6677850" y="2804525"/>
            <a:ext cx="2466150" cy="2051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pic>
        <p:nvPicPr>
          <p:cNvPr id="86" name="Google Shape;86;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7" name="Google Shape;87;p15"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8" name="Google Shape;88;p15"/>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1. Intro</a:t>
            </a:r>
            <a:endParaRPr sz="3000" b="1">
              <a:solidFill>
                <a:schemeClr val="lt2"/>
              </a:solidFill>
              <a:latin typeface="Raleway"/>
              <a:ea typeface="Raleway"/>
              <a:cs typeface="Raleway"/>
              <a:sym typeface="Raleway"/>
            </a:endParaRPr>
          </a:p>
        </p:txBody>
      </p:sp>
      <p:sp>
        <p:nvSpPr>
          <p:cNvPr id="89" name="Google Shape;89;p15"/>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aleway"/>
                <a:ea typeface="Raleway"/>
                <a:cs typeface="Raleway"/>
                <a:sym typeface="Raleway"/>
              </a:rPr>
              <a:t>Choose one approach</a:t>
            </a:r>
            <a:r>
              <a:rPr lang="en" sz="1200">
                <a:latin typeface="Raleway"/>
                <a:ea typeface="Raleway"/>
                <a:cs typeface="Raleway"/>
                <a:sym typeface="Raleway"/>
              </a:rPr>
              <a:t> to grab the audience’s attention right from the start: </a:t>
            </a:r>
            <a:r>
              <a:rPr lang="en" sz="1200">
                <a:solidFill>
                  <a:schemeClr val="dk2"/>
                </a:solidFill>
                <a:latin typeface="Raleway"/>
                <a:ea typeface="Raleway"/>
                <a:cs typeface="Raleway"/>
                <a:sym typeface="Raleway"/>
              </a:rPr>
              <a:t>unexpected, emotional, or simple.</a:t>
            </a:r>
            <a:endParaRPr sz="1200">
              <a:solidFill>
                <a:schemeClr val="dk2"/>
              </a:solidFill>
              <a:latin typeface="Raleway"/>
              <a:ea typeface="Raleway"/>
              <a:cs typeface="Raleway"/>
              <a:sym typeface="Raleway"/>
            </a:endParaRPr>
          </a:p>
          <a:p>
            <a:pPr marL="457200" lvl="0" indent="-317500" algn="l" rtl="0">
              <a:spcBef>
                <a:spcPts val="16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Unexpected</a:t>
            </a:r>
            <a:br>
              <a:rPr lang="en" sz="1400">
                <a:latin typeface="Raleway"/>
                <a:ea typeface="Raleway"/>
                <a:cs typeface="Raleway"/>
                <a:sym typeface="Raleway"/>
              </a:rPr>
            </a:br>
            <a:r>
              <a:rPr lang="en" sz="1200">
                <a:solidFill>
                  <a:schemeClr val="dk2"/>
                </a:solidFill>
                <a:latin typeface="Raleway"/>
                <a:ea typeface="Raleway"/>
                <a:cs typeface="Raleway"/>
                <a:sym typeface="Raleway"/>
              </a:rPr>
              <a:t>Highlight what’s new, unusual, 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surprising.</a:t>
            </a:r>
            <a:endParaRPr sz="12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Emotional</a:t>
            </a:r>
            <a:br>
              <a:rPr lang="en" sz="1400">
                <a:latin typeface="Raleway"/>
                <a:ea typeface="Raleway"/>
                <a:cs typeface="Raleway"/>
                <a:sym typeface="Raleway"/>
              </a:rPr>
            </a:br>
            <a:r>
              <a:rPr lang="en" sz="1200">
                <a:solidFill>
                  <a:schemeClr val="dk2"/>
                </a:solidFill>
                <a:latin typeface="Raleway"/>
                <a:ea typeface="Raleway"/>
                <a:cs typeface="Raleway"/>
                <a:sym typeface="Raleway"/>
              </a:rPr>
              <a:t>Give people a reason to care.</a:t>
            </a:r>
            <a:endParaRPr sz="1200">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Simple</a:t>
            </a:r>
            <a:br>
              <a:rPr lang="en" sz="1400">
                <a:latin typeface="Raleway"/>
                <a:ea typeface="Raleway"/>
                <a:cs typeface="Raleway"/>
                <a:sym typeface="Raleway"/>
              </a:rPr>
            </a:br>
            <a:r>
              <a:rPr lang="en" sz="1200">
                <a:solidFill>
                  <a:schemeClr val="dk2"/>
                </a:solidFill>
                <a:latin typeface="Raleway"/>
                <a:ea typeface="Raleway"/>
                <a:cs typeface="Raleway"/>
                <a:sym typeface="Raleway"/>
              </a:rPr>
              <a:t>Provide a simple unifying message for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what</a:t>
            </a:r>
            <a:r>
              <a:rPr lang="en" sz="1200">
                <a:latin typeface="Raleway"/>
                <a:ea typeface="Raleway"/>
                <a:cs typeface="Raleway"/>
                <a:sym typeface="Raleway"/>
              </a:rPr>
              <a:t> </a:t>
            </a:r>
            <a:r>
              <a:rPr lang="en" sz="1200">
                <a:solidFill>
                  <a:schemeClr val="dk2"/>
                </a:solidFill>
                <a:latin typeface="Raleway"/>
                <a:ea typeface="Raleway"/>
                <a:cs typeface="Raleway"/>
                <a:sym typeface="Raleway"/>
              </a:rPr>
              <a:t>is to come</a:t>
            </a:r>
            <a:endParaRPr sz="1200">
              <a:solidFill>
                <a:schemeClr val="dk2"/>
              </a:solidFill>
              <a:latin typeface="Raleway"/>
              <a:ea typeface="Raleway"/>
              <a:cs typeface="Raleway"/>
              <a:sym typeface="Raleway"/>
            </a:endParaRPr>
          </a:p>
        </p:txBody>
      </p:sp>
      <p:pic>
        <p:nvPicPr>
          <p:cNvPr id="90" name="Google Shape;90;p15"/>
          <p:cNvPicPr preferRelativeResize="0"/>
          <p:nvPr/>
        </p:nvPicPr>
        <p:blipFill>
          <a:blip r:embed="rId5">
            <a:alphaModFix/>
          </a:blip>
          <a:stretch>
            <a:fillRect/>
          </a:stretch>
        </p:blipFill>
        <p:spPr>
          <a:xfrm>
            <a:off x="2584050" y="162725"/>
            <a:ext cx="4115251" cy="481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a:solidFill>
                  <a:srgbClr val="FF9900"/>
                </a:solidFill>
              </a:rPr>
              <a:t>Navi mumbai international airport</a:t>
            </a:r>
            <a:endParaRPr sz="1800">
              <a:solidFill>
                <a:srgbClr val="FF9900"/>
              </a:solidFill>
            </a:endParaRPr>
          </a:p>
          <a:p>
            <a:pPr marL="0" lvl="0" indent="0" algn="just" rtl="0">
              <a:spcBef>
                <a:spcPts val="0"/>
              </a:spcBef>
              <a:spcAft>
                <a:spcPts val="0"/>
              </a:spcAft>
              <a:buNone/>
            </a:pPr>
            <a:r>
              <a:rPr lang="en"/>
              <a:t> </a:t>
            </a:r>
            <a:r>
              <a:rPr lang="en" sz="1600">
                <a:solidFill>
                  <a:srgbClr val="000000"/>
                </a:solidFill>
              </a:rPr>
              <a:t>The navi mumbai international airport in south mumbai is an under-construction airport in navi mumbai. The airport is mumbai second international airport after the chatrapati shivaji maharaj international airport</a:t>
            </a:r>
            <a:br>
              <a:rPr lang="en" sz="1600">
                <a:solidFill>
                  <a:schemeClr val="accent5"/>
                </a:solidFill>
              </a:rPr>
            </a:br>
            <a:endParaRPr>
              <a:solidFill>
                <a:schemeClr val="accent5"/>
              </a:solidFill>
            </a:endParaRPr>
          </a:p>
        </p:txBody>
      </p:sp>
      <p:grpSp>
        <p:nvGrpSpPr>
          <p:cNvPr id="96" name="Google Shape;96;p16"/>
          <p:cNvGrpSpPr/>
          <p:nvPr/>
        </p:nvGrpSpPr>
        <p:grpSpPr>
          <a:xfrm>
            <a:off x="6781388" y="2464029"/>
            <a:ext cx="2212050" cy="2537076"/>
            <a:chOff x="6803275" y="395363"/>
            <a:chExt cx="2212050" cy="2537076"/>
          </a:xfrm>
        </p:grpSpPr>
        <p:pic>
          <p:nvPicPr>
            <p:cNvPr id="97" name="Google Shape;97;p1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98" name="Google Shape;98;p16"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99" name="Google Shape;99;p16"/>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In this example, we’re leading off with something </a:t>
              </a:r>
              <a:r>
                <a:rPr lang="en" sz="1200" b="1">
                  <a:solidFill>
                    <a:schemeClr val="dk2"/>
                  </a:solidFill>
                  <a:latin typeface="Raleway"/>
                  <a:ea typeface="Raleway"/>
                  <a:cs typeface="Raleway"/>
                  <a:sym typeface="Raleway"/>
                </a:rPr>
                <a:t>unexpected.</a:t>
              </a:r>
              <a:r>
                <a:rPr lang="en" sz="1200">
                  <a:solidFill>
                    <a:schemeClr val="dk2"/>
                  </a:solidFill>
                  <a:latin typeface="Raleway"/>
                  <a:ea typeface="Raleway"/>
                  <a:cs typeface="Raleway"/>
                  <a:sym typeface="Raleway"/>
                </a:rPr>
                <a:t> </a:t>
              </a:r>
              <a:endParaRPr sz="1200">
                <a:solidFill>
                  <a:schemeClr val="dk2"/>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While the audience is trying to come up with a number, we’ll surprise them with the next slide.</a:t>
              </a:r>
              <a:endParaRPr sz="1200" b="1">
                <a:solidFill>
                  <a:schemeClr val="dk2"/>
                </a:solidFill>
                <a:latin typeface="Raleway"/>
                <a:ea typeface="Raleway"/>
                <a:cs typeface="Raleway"/>
                <a:sym typeface="Raleway"/>
              </a:endParaRPr>
            </a:p>
          </p:txBody>
        </p:sp>
      </p:grpSp>
      <p:pic>
        <p:nvPicPr>
          <p:cNvPr id="100" name="Google Shape;100;p16"/>
          <p:cNvPicPr preferRelativeResize="0"/>
          <p:nvPr/>
        </p:nvPicPr>
        <p:blipFill>
          <a:blip r:embed="rId5">
            <a:alphaModFix/>
          </a:blip>
          <a:stretch>
            <a:fillRect/>
          </a:stretch>
        </p:blipFill>
        <p:spPr>
          <a:xfrm>
            <a:off x="6467925" y="2464025"/>
            <a:ext cx="2446774" cy="253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283100" y="733150"/>
            <a:ext cx="5387100" cy="38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rPr>
              <a:t>Chenab River Railway Bridge</a:t>
            </a:r>
            <a:endParaRPr sz="1800">
              <a:solidFill>
                <a:schemeClr val="accent5"/>
              </a:solidFill>
            </a:endParaRPr>
          </a:p>
          <a:p>
            <a:pPr marL="0" lvl="0" indent="0" algn="just" rtl="0">
              <a:spcBef>
                <a:spcPts val="1000"/>
              </a:spcBef>
              <a:spcAft>
                <a:spcPts val="0"/>
              </a:spcAft>
              <a:buNone/>
            </a:pPr>
            <a:r>
              <a:rPr lang="en" sz="1600">
                <a:solidFill>
                  <a:srgbClr val="000000"/>
                </a:solidFill>
              </a:rPr>
              <a:t>It is the highest railway bridge in world ,standing at at staggering 359metersabove the chenab river Your own.</a:t>
            </a:r>
            <a:endParaRPr sz="1600">
              <a:solidFill>
                <a:srgbClr val="000000"/>
              </a:solidFill>
            </a:endParaRPr>
          </a:p>
          <a:p>
            <a:pPr marL="0" lvl="0" indent="0" algn="l" rtl="0">
              <a:spcBef>
                <a:spcPts val="1000"/>
              </a:spcBef>
              <a:spcAft>
                <a:spcPts val="1000"/>
              </a:spcAft>
              <a:buNone/>
            </a:pPr>
            <a:endParaRPr sz="2400" b="0"/>
          </a:p>
        </p:txBody>
      </p:sp>
      <p:grpSp>
        <p:nvGrpSpPr>
          <p:cNvPr id="106" name="Google Shape;106;p17"/>
          <p:cNvGrpSpPr/>
          <p:nvPr/>
        </p:nvGrpSpPr>
        <p:grpSpPr>
          <a:xfrm>
            <a:off x="6781388" y="2464035"/>
            <a:ext cx="2212050" cy="2537076"/>
            <a:chOff x="6803275" y="395363"/>
            <a:chExt cx="2212050" cy="2537076"/>
          </a:xfrm>
        </p:grpSpPr>
        <p:pic>
          <p:nvPicPr>
            <p:cNvPr id="107" name="Google Shape;107;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08" name="Google Shape;108;p17"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09" name="Google Shape;109;p17"/>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0"/>
                </a:spcAft>
                <a:buNone/>
              </a:pPr>
              <a:r>
                <a:rPr lang="en" sz="1200">
                  <a:solidFill>
                    <a:schemeClr val="dk2"/>
                  </a:solidFill>
                  <a:latin typeface="Raleway"/>
                  <a:ea typeface="Raleway"/>
                  <a:cs typeface="Raleway"/>
                  <a:sym typeface="Raleway"/>
                </a:rPr>
                <a:t>Remember. If something sounds like common sense, people will ignore it. </a:t>
              </a:r>
              <a:endParaRPr sz="1200">
                <a:solidFill>
                  <a:schemeClr val="dk2"/>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Highlight what is unexpected about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your topic.</a:t>
              </a:r>
              <a:endParaRPr sz="1200" b="1">
                <a:solidFill>
                  <a:schemeClr val="dk2"/>
                </a:solidFill>
                <a:latin typeface="Raleway"/>
                <a:ea typeface="Raleway"/>
                <a:cs typeface="Raleway"/>
                <a:sym typeface="Raleway"/>
              </a:endParaRPr>
            </a:p>
          </p:txBody>
        </p:sp>
      </p:grpSp>
      <p:pic>
        <p:nvPicPr>
          <p:cNvPr id="110" name="Google Shape;110;p17"/>
          <p:cNvPicPr preferRelativeResize="0"/>
          <p:nvPr/>
        </p:nvPicPr>
        <p:blipFill>
          <a:blip r:embed="rId5">
            <a:alphaModFix/>
          </a:blip>
          <a:stretch>
            <a:fillRect/>
          </a:stretch>
        </p:blipFill>
        <p:spPr>
          <a:xfrm>
            <a:off x="5943075" y="2355875"/>
            <a:ext cx="3050375" cy="2537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265500" y="843350"/>
            <a:ext cx="4045200" cy="3359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800">
                <a:solidFill>
                  <a:schemeClr val="dk2"/>
                </a:solidFill>
              </a:rPr>
              <a:t>The Delhi- Mumbai Industrial Corridor</a:t>
            </a:r>
            <a:endParaRPr sz="1800">
              <a:solidFill>
                <a:schemeClr val="dk2"/>
              </a:solidFill>
            </a:endParaRPr>
          </a:p>
          <a:p>
            <a:pPr marL="0" lvl="0" indent="0" algn="just" rtl="0">
              <a:spcBef>
                <a:spcPts val="0"/>
              </a:spcBef>
              <a:spcAft>
                <a:spcPts val="0"/>
              </a:spcAft>
              <a:buNone/>
            </a:pPr>
            <a:r>
              <a:rPr lang="en" sz="1600" b="0">
                <a:solidFill>
                  <a:schemeClr val="dk2"/>
                </a:solidFill>
              </a:rPr>
              <a:t> The delhi-mumbai industrial corridor is major infrastructure project launched by government of india in 2007.it aims to develop a sustainable and high quality industrial infrastructure along the delhi mumbai freight corridor, which one of the busiest freight corridors in the world</a:t>
            </a:r>
            <a:r>
              <a:rPr lang="en" sz="2400" b="0">
                <a:solidFill>
                  <a:schemeClr val="dk2"/>
                </a:solidFill>
              </a:rPr>
              <a:t>.</a:t>
            </a:r>
            <a:endParaRPr sz="2400" b="0">
              <a:solidFill>
                <a:schemeClr val="dk2"/>
              </a:solidFill>
            </a:endParaRPr>
          </a:p>
        </p:txBody>
      </p:sp>
      <p:pic>
        <p:nvPicPr>
          <p:cNvPr id="116" name="Google Shape;116;p18"/>
          <p:cNvPicPr preferRelativeResize="0"/>
          <p:nvPr/>
        </p:nvPicPr>
        <p:blipFill rotWithShape="1">
          <a:blip r:embed="rId3">
            <a:alphaModFix/>
          </a:blip>
          <a:srcRect r="39660"/>
          <a:stretch/>
        </p:blipFill>
        <p:spPr>
          <a:xfrm>
            <a:off x="4488725" y="0"/>
            <a:ext cx="4655273" cy="5143501"/>
          </a:xfrm>
          <a:prstGeom prst="rect">
            <a:avLst/>
          </a:prstGeom>
          <a:noFill/>
          <a:ln>
            <a:noFill/>
          </a:ln>
        </p:spPr>
      </p:pic>
      <p:grpSp>
        <p:nvGrpSpPr>
          <p:cNvPr id="117" name="Google Shape;117;p18"/>
          <p:cNvGrpSpPr/>
          <p:nvPr/>
        </p:nvGrpSpPr>
        <p:grpSpPr>
          <a:xfrm>
            <a:off x="6781388" y="2464035"/>
            <a:ext cx="2212050" cy="2537076"/>
            <a:chOff x="6803275" y="395363"/>
            <a:chExt cx="2212050" cy="2537076"/>
          </a:xfrm>
        </p:grpSpPr>
        <p:pic>
          <p:nvPicPr>
            <p:cNvPr id="118" name="Google Shape;118;p18"/>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119" name="Google Shape;119;p18"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120" name="Google Shape;120;p18"/>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Don’t wait till the end of the presentation to give the bottom line. </a:t>
              </a:r>
              <a:endParaRPr sz="1200">
                <a:solidFill>
                  <a:schemeClr val="dk2"/>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Reveal your product or idea (in this case a translation app) up front.</a:t>
              </a:r>
              <a:endParaRPr sz="1200" b="1">
                <a:solidFill>
                  <a:schemeClr val="dk1"/>
                </a:solidFill>
                <a:latin typeface="Raleway"/>
                <a:ea typeface="Raleway"/>
                <a:cs typeface="Raleway"/>
                <a:sym typeface="Raleway"/>
              </a:endParaRPr>
            </a:p>
          </p:txBody>
        </p:sp>
      </p:grpSp>
      <p:pic>
        <p:nvPicPr>
          <p:cNvPr id="121" name="Google Shape;121;p18"/>
          <p:cNvPicPr preferRelativeResize="0"/>
          <p:nvPr/>
        </p:nvPicPr>
        <p:blipFill>
          <a:blip r:embed="rId6">
            <a:alphaModFix/>
          </a:blip>
          <a:stretch>
            <a:fillRect/>
          </a:stretch>
        </p:blipFill>
        <p:spPr>
          <a:xfrm>
            <a:off x="4488725" y="0"/>
            <a:ext cx="465527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127" name="Google Shape;127;p19"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28" name="Google Shape;128;p19"/>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lt2"/>
                </a:solidFill>
                <a:latin typeface="Raleway"/>
                <a:ea typeface="Raleway"/>
                <a:cs typeface="Raleway"/>
                <a:sym typeface="Raleway"/>
              </a:rPr>
              <a:t>BHARATMALA PROJECT</a:t>
            </a:r>
            <a:endParaRPr sz="1800" b="1">
              <a:solidFill>
                <a:schemeClr val="lt2"/>
              </a:solidFill>
              <a:latin typeface="Raleway"/>
              <a:ea typeface="Raleway"/>
              <a:cs typeface="Raleway"/>
              <a:sym typeface="Raleway"/>
            </a:endParaRPr>
          </a:p>
        </p:txBody>
      </p:sp>
      <p:sp>
        <p:nvSpPr>
          <p:cNvPr id="129" name="Google Shape;129;p19"/>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700">
                <a:latin typeface="Raleway"/>
                <a:ea typeface="Raleway"/>
                <a:cs typeface="Raleway"/>
                <a:sym typeface="Raleway"/>
              </a:rPr>
              <a:t>Bharatmala is a highway construction project launched by goverment of india in 2017. </a:t>
            </a:r>
            <a:endParaRPr sz="1700">
              <a:latin typeface="Raleway"/>
              <a:ea typeface="Raleway"/>
              <a:cs typeface="Raleway"/>
              <a:sym typeface="Raleway"/>
            </a:endParaRPr>
          </a:p>
          <a:p>
            <a:pPr marL="0" lvl="0" indent="0" algn="l" rtl="0">
              <a:spcBef>
                <a:spcPts val="1600"/>
              </a:spcBef>
              <a:spcAft>
                <a:spcPts val="1600"/>
              </a:spcAft>
              <a:buClr>
                <a:schemeClr val="dk2"/>
              </a:buClr>
              <a:buSzPts val="1100"/>
              <a:buFont typeface="Arial"/>
              <a:buNone/>
            </a:pPr>
            <a:r>
              <a:rPr lang="en" sz="1700">
                <a:latin typeface="Raleway"/>
                <a:ea typeface="Raleway"/>
                <a:cs typeface="Raleway"/>
                <a:sym typeface="Raleway"/>
              </a:rPr>
              <a:t>The project baims to improve connectivity in th country by constructing approximaatelyn 34800km of natianal highways and boader roads.</a:t>
            </a:r>
            <a:endParaRPr sz="17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pic>
        <p:nvPicPr>
          <p:cNvPr id="134" name="Google Shape;134;p20" descr="Screen Shot 2015-11-19 at 11.46.25 PM.png"/>
          <p:cNvPicPr preferRelativeResize="0"/>
          <p:nvPr/>
        </p:nvPicPr>
        <p:blipFill rotWithShape="1">
          <a:blip r:embed="rId3">
            <a:alphaModFix/>
          </a:blip>
          <a:srcRect l="26143" r="26148"/>
          <a:stretch/>
        </p:blipFill>
        <p:spPr>
          <a:xfrm>
            <a:off x="-1" y="0"/>
            <a:ext cx="4567200" cy="5143499"/>
          </a:xfrm>
          <a:prstGeom prst="rect">
            <a:avLst/>
          </a:prstGeom>
          <a:noFill/>
          <a:ln>
            <a:noFill/>
          </a:ln>
        </p:spPr>
      </p:pic>
      <p:sp>
        <p:nvSpPr>
          <p:cNvPr id="135" name="Google Shape;135;p20"/>
          <p:cNvSpPr txBox="1">
            <a:spLocks noGrp="1"/>
          </p:cNvSpPr>
          <p:nvPr>
            <p:ph type="body" idx="1"/>
          </p:nvPr>
        </p:nvSpPr>
        <p:spPr>
          <a:xfrm>
            <a:off x="4832750" y="980400"/>
            <a:ext cx="4033800" cy="31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rPr>
              <a:t>Mumbai trans harbour link.</a:t>
            </a:r>
            <a:r>
              <a:rPr lang="en" sz="1800">
                <a:solidFill>
                  <a:schemeClr val="dk1"/>
                </a:solidFill>
              </a:rPr>
              <a:t> </a:t>
            </a:r>
            <a:endParaRPr sz="1800">
              <a:solidFill>
                <a:schemeClr val="dk1"/>
              </a:solidFill>
            </a:endParaRPr>
          </a:p>
          <a:p>
            <a:pPr marL="0" lvl="0" indent="0" algn="l" rtl="0">
              <a:spcBef>
                <a:spcPts val="1600"/>
              </a:spcBef>
              <a:spcAft>
                <a:spcPts val="1600"/>
              </a:spcAft>
              <a:buNone/>
            </a:pPr>
            <a:r>
              <a:rPr lang="en" sz="1600">
                <a:solidFill>
                  <a:srgbClr val="000000"/>
                </a:solidFill>
              </a:rPr>
              <a:t>It is a freeway -grade road bridge being constructed </a:t>
            </a:r>
            <a:r>
              <a:rPr lang="en" sz="1600"/>
              <a:t> to connect mumbai and navi mumbai.</a:t>
            </a:r>
            <a:endParaRPr sz="1600">
              <a:solidFill>
                <a:srgbClr val="000000"/>
              </a:solidFill>
            </a:endParaRPr>
          </a:p>
        </p:txBody>
      </p:sp>
      <p:grpSp>
        <p:nvGrpSpPr>
          <p:cNvPr id="136" name="Google Shape;136;p20"/>
          <p:cNvGrpSpPr/>
          <p:nvPr/>
        </p:nvGrpSpPr>
        <p:grpSpPr>
          <a:xfrm>
            <a:off x="134988" y="2464035"/>
            <a:ext cx="2212050" cy="2537076"/>
            <a:chOff x="6803275" y="395363"/>
            <a:chExt cx="2212050" cy="2537076"/>
          </a:xfrm>
        </p:grpSpPr>
        <p:pic>
          <p:nvPicPr>
            <p:cNvPr id="137" name="Google Shape;137;p20"/>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138" name="Google Shape;138;p20"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139" name="Google Shape;139;p20"/>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Tell the audience about the problem through a </a:t>
              </a:r>
              <a:r>
                <a:rPr lang="en" sz="1200" b="1">
                  <a:solidFill>
                    <a:schemeClr val="dk2"/>
                  </a:solidFill>
                  <a:latin typeface="Raleway"/>
                  <a:ea typeface="Raleway"/>
                  <a:cs typeface="Raleway"/>
                  <a:sym typeface="Raleway"/>
                </a:rPr>
                <a:t>story</a:t>
              </a:r>
              <a:r>
                <a:rPr lang="en" sz="1200">
                  <a:solidFill>
                    <a:schemeClr val="dk2"/>
                  </a:solidFill>
                  <a:latin typeface="Raleway"/>
                  <a:ea typeface="Raleway"/>
                  <a:cs typeface="Raleway"/>
                  <a:sym typeface="Raleway"/>
                </a:rPr>
                <a:t>, ideally a person. </a:t>
              </a:r>
              <a:endParaRPr sz="1200" b="1">
                <a:solidFill>
                  <a:schemeClr val="dk1"/>
                </a:solidFill>
                <a:latin typeface="Raleway"/>
                <a:ea typeface="Raleway"/>
                <a:cs typeface="Raleway"/>
                <a:sym typeface="Raleway"/>
              </a:endParaRPr>
            </a:p>
          </p:txBody>
        </p:sp>
      </p:grpSp>
      <p:pic>
        <p:nvPicPr>
          <p:cNvPr id="140" name="Google Shape;140;p20"/>
          <p:cNvPicPr preferRelativeResize="0"/>
          <p:nvPr/>
        </p:nvPicPr>
        <p:blipFill>
          <a:blip r:embed="rId6">
            <a:alphaModFix/>
          </a:blip>
          <a:stretch>
            <a:fillRect/>
          </a:stretch>
        </p:blipFill>
        <p:spPr>
          <a:xfrm>
            <a:off x="0" y="0"/>
            <a:ext cx="45672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21"/>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rPr>
              <a:t>Inland waterway development project.</a:t>
            </a:r>
            <a:endParaRPr sz="1800" b="1">
              <a:solidFill>
                <a:schemeClr val="dk1"/>
              </a:solidFill>
            </a:endParaRPr>
          </a:p>
          <a:p>
            <a:pPr marL="0" lvl="0" indent="0" algn="l" rtl="0">
              <a:lnSpc>
                <a:spcPct val="115000"/>
              </a:lnSpc>
              <a:spcBef>
                <a:spcPts val="1600"/>
              </a:spcBef>
              <a:spcAft>
                <a:spcPts val="1600"/>
              </a:spcAft>
              <a:buNone/>
            </a:pPr>
            <a:r>
              <a:rPr lang="en" sz="1600"/>
              <a:t>The goverment has stepped up to develop inland waterways as an alternative ,cheaper and greener means of transporting cargo and freight.</a:t>
            </a:r>
            <a:endParaRPr sz="1800"/>
          </a:p>
        </p:txBody>
      </p:sp>
      <p:pic>
        <p:nvPicPr>
          <p:cNvPr id="146" name="Google Shape;146;p21"/>
          <p:cNvPicPr preferRelativeResize="0"/>
          <p:nvPr/>
        </p:nvPicPr>
        <p:blipFill rotWithShape="1">
          <a:blip r:embed="rId3">
            <a:alphaModFix/>
          </a:blip>
          <a:srcRect l="1729" t="6746" b="20862"/>
          <a:stretch/>
        </p:blipFill>
        <p:spPr>
          <a:xfrm>
            <a:off x="4488725" y="0"/>
            <a:ext cx="4655272" cy="5143505"/>
          </a:xfrm>
          <a:prstGeom prst="rect">
            <a:avLst/>
          </a:prstGeom>
          <a:noFill/>
          <a:ln>
            <a:noFill/>
          </a:ln>
        </p:spPr>
      </p:pic>
      <p:grpSp>
        <p:nvGrpSpPr>
          <p:cNvPr id="147" name="Google Shape;147;p21"/>
          <p:cNvGrpSpPr/>
          <p:nvPr/>
        </p:nvGrpSpPr>
        <p:grpSpPr>
          <a:xfrm>
            <a:off x="6781388" y="2464035"/>
            <a:ext cx="2212050" cy="2537076"/>
            <a:chOff x="6803275" y="395363"/>
            <a:chExt cx="2212050" cy="2537076"/>
          </a:xfrm>
        </p:grpSpPr>
        <p:pic>
          <p:nvPicPr>
            <p:cNvPr id="148" name="Google Shape;148;p2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149" name="Google Shape;149;p21"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150" name="Google Shape;150;p21"/>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endParaRPr sz="1200" b="1">
                <a:solidFill>
                  <a:schemeClr val="dk1"/>
                </a:solidFill>
                <a:latin typeface="Raleway"/>
                <a:ea typeface="Raleway"/>
                <a:cs typeface="Raleway"/>
                <a:sym typeface="Raleway"/>
              </a:endParaRPr>
            </a:p>
          </p:txBody>
        </p:sp>
      </p:grpSp>
      <p:sp>
        <p:nvSpPr>
          <p:cNvPr id="151" name="Google Shape;151;p21"/>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pic>
        <p:nvPicPr>
          <p:cNvPr id="152" name="Google Shape;152;p21"/>
          <p:cNvPicPr preferRelativeResize="0"/>
          <p:nvPr/>
        </p:nvPicPr>
        <p:blipFill>
          <a:blip r:embed="rId6">
            <a:alphaModFix/>
          </a:blip>
          <a:stretch>
            <a:fillRect/>
          </a:stretch>
        </p:blipFill>
        <p:spPr>
          <a:xfrm>
            <a:off x="4488725" y="0"/>
            <a:ext cx="4655276" cy="5143499"/>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10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Swiss</vt:lpstr>
      <vt:lpstr>C0llege of Technology Pantnagar  Topic-8 mega construction project in india watch out for 2023</vt:lpstr>
      <vt:lpstr>NARMADA VALLEY DEVELOPMENT PROJECT</vt:lpstr>
      <vt:lpstr>PowerPoint Presentation</vt:lpstr>
      <vt:lpstr>Navi mumbai international airport  The navi mumbai international airport in south mumbai is an under-construction airport in navi mumbai. The airport is mumbai second international airport after the chatrapati shivaji maharaj international airport </vt:lpstr>
      <vt:lpstr>Chenab River Railway Bridge It is the highest railway bridge in world ,standing at at staggering 359metersabove the chenab river Your own. </vt:lpstr>
      <vt:lpstr>The Delhi- Mumbai Industrial Corridor  The delhi-mumbai industrial corridor is major infrastructure project launched by government of india in 2007.it aims to develop a sustainable and high quality industrial infrastructure along the delhi mumbai freight corridor, which one of the busiest freight corridors in the world.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C0llege of Technology Pantnagar  Topic-8 mega construction project in india watch out for 2023</dc:title>
  <cp:lastModifiedBy>Unknown User</cp:lastModifiedBy>
  <cp:revision>1</cp:revision>
  <dcterms:modified xsi:type="dcterms:W3CDTF">2023-03-24T10:20:46Z</dcterms:modified>
</cp:coreProperties>
</file>